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57" r:id="rId4"/>
    <p:sldId id="258" r:id="rId5"/>
    <p:sldId id="259" r:id="rId6"/>
    <p:sldId id="260" r:id="rId7"/>
    <p:sldId id="273" r:id="rId8"/>
    <p:sldId id="277" r:id="rId9"/>
    <p:sldId id="276" r:id="rId10"/>
    <p:sldId id="275" r:id="rId11"/>
    <p:sldId id="271" r:id="rId12"/>
    <p:sldId id="274" r:id="rId13"/>
    <p:sldId id="272" r:id="rId14"/>
    <p:sldId id="267" r:id="rId15"/>
    <p:sldId id="270" r:id="rId16"/>
    <p:sldId id="269" r:id="rId17"/>
    <p:sldId id="268" r:id="rId18"/>
    <p:sldId id="266" r:id="rId19"/>
    <p:sldId id="265" r:id="rId20"/>
    <p:sldId id="281" r:id="rId21"/>
    <p:sldId id="264"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F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336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6859A5-97E9-40D2-9F25-39AFD993E129}" type="datetimeFigureOut">
              <a:rPr lang="en-US" smtClean="0"/>
              <a:t>9/6/19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CD911A-9A30-45ED-BC7B-12FD063E6C3C}" type="slidenum">
              <a:rPr lang="en-US" smtClean="0"/>
              <a:t>‹#›</a:t>
            </a:fld>
            <a:endParaRPr lang="en-US" dirty="0"/>
          </a:p>
        </p:txBody>
      </p:sp>
    </p:spTree>
    <p:extLst>
      <p:ext uri="{BB962C8B-B14F-4D97-AF65-F5344CB8AC3E}">
        <p14:creationId xmlns:p14="http://schemas.microsoft.com/office/powerpoint/2010/main" val="414523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template</a:t>
            </a:r>
          </a:p>
        </p:txBody>
      </p:sp>
      <p:sp>
        <p:nvSpPr>
          <p:cNvPr id="4" name="Slide Number Placeholder 3"/>
          <p:cNvSpPr>
            <a:spLocks noGrp="1"/>
          </p:cNvSpPr>
          <p:nvPr>
            <p:ph type="sldNum" sz="quarter" idx="10"/>
          </p:nvPr>
        </p:nvSpPr>
        <p:spPr/>
        <p:txBody>
          <a:bodyPr/>
          <a:lstStyle/>
          <a:p>
            <a:fld id="{52CD911A-9A30-45ED-BC7B-12FD063E6C3C}" type="slidenum">
              <a:rPr lang="en-US" smtClean="0"/>
              <a:t>1</a:t>
            </a:fld>
            <a:endParaRPr lang="en-US" dirty="0"/>
          </a:p>
        </p:txBody>
      </p:sp>
    </p:spTree>
    <p:extLst>
      <p:ext uri="{BB962C8B-B14F-4D97-AF65-F5344CB8AC3E}">
        <p14:creationId xmlns:p14="http://schemas.microsoft.com/office/powerpoint/2010/main" val="408522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10</a:t>
            </a:fld>
            <a:endParaRPr lang="en-US" dirty="0"/>
          </a:p>
        </p:txBody>
      </p:sp>
    </p:spTree>
    <p:extLst>
      <p:ext uri="{BB962C8B-B14F-4D97-AF65-F5344CB8AC3E}">
        <p14:creationId xmlns:p14="http://schemas.microsoft.com/office/powerpoint/2010/main" val="273434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11</a:t>
            </a:fld>
            <a:endParaRPr lang="en-US" dirty="0"/>
          </a:p>
        </p:txBody>
      </p:sp>
    </p:spTree>
    <p:extLst>
      <p:ext uri="{BB962C8B-B14F-4D97-AF65-F5344CB8AC3E}">
        <p14:creationId xmlns:p14="http://schemas.microsoft.com/office/powerpoint/2010/main" val="405377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12</a:t>
            </a:fld>
            <a:endParaRPr lang="en-US" dirty="0"/>
          </a:p>
        </p:txBody>
      </p:sp>
    </p:spTree>
    <p:extLst>
      <p:ext uri="{BB962C8B-B14F-4D97-AF65-F5344CB8AC3E}">
        <p14:creationId xmlns:p14="http://schemas.microsoft.com/office/powerpoint/2010/main" val="237128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13</a:t>
            </a:fld>
            <a:endParaRPr lang="en-US" dirty="0"/>
          </a:p>
        </p:txBody>
      </p:sp>
    </p:spTree>
    <p:extLst>
      <p:ext uri="{BB962C8B-B14F-4D97-AF65-F5344CB8AC3E}">
        <p14:creationId xmlns:p14="http://schemas.microsoft.com/office/powerpoint/2010/main" val="84379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14</a:t>
            </a:fld>
            <a:endParaRPr lang="en-US" dirty="0"/>
          </a:p>
        </p:txBody>
      </p:sp>
    </p:spTree>
    <p:extLst>
      <p:ext uri="{BB962C8B-B14F-4D97-AF65-F5344CB8AC3E}">
        <p14:creationId xmlns:p14="http://schemas.microsoft.com/office/powerpoint/2010/main" val="213570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Perceptions of good old boy networks</a:t>
            </a:r>
          </a:p>
        </p:txBody>
      </p:sp>
      <p:sp>
        <p:nvSpPr>
          <p:cNvPr id="4" name="Slide Number Placeholder 3"/>
          <p:cNvSpPr>
            <a:spLocks noGrp="1"/>
          </p:cNvSpPr>
          <p:nvPr>
            <p:ph type="sldNum" sz="quarter" idx="10"/>
          </p:nvPr>
        </p:nvSpPr>
        <p:spPr/>
        <p:txBody>
          <a:bodyPr/>
          <a:lstStyle/>
          <a:p>
            <a:fld id="{52CD911A-9A30-45ED-BC7B-12FD063E6C3C}" type="slidenum">
              <a:rPr lang="en-US" smtClean="0"/>
              <a:t>15</a:t>
            </a:fld>
            <a:endParaRPr lang="en-US" dirty="0"/>
          </a:p>
        </p:txBody>
      </p:sp>
    </p:spTree>
    <p:extLst>
      <p:ext uri="{BB962C8B-B14F-4D97-AF65-F5344CB8AC3E}">
        <p14:creationId xmlns:p14="http://schemas.microsoft.com/office/powerpoint/2010/main" val="1715995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16</a:t>
            </a:fld>
            <a:endParaRPr lang="en-US" dirty="0"/>
          </a:p>
        </p:txBody>
      </p:sp>
    </p:spTree>
    <p:extLst>
      <p:ext uri="{BB962C8B-B14F-4D97-AF65-F5344CB8AC3E}">
        <p14:creationId xmlns:p14="http://schemas.microsoft.com/office/powerpoint/2010/main" val="379138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17</a:t>
            </a:fld>
            <a:endParaRPr lang="en-US" dirty="0"/>
          </a:p>
        </p:txBody>
      </p:sp>
    </p:spTree>
    <p:extLst>
      <p:ext uri="{BB962C8B-B14F-4D97-AF65-F5344CB8AC3E}">
        <p14:creationId xmlns:p14="http://schemas.microsoft.com/office/powerpoint/2010/main" val="374132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18</a:t>
            </a:fld>
            <a:endParaRPr lang="en-US" dirty="0"/>
          </a:p>
        </p:txBody>
      </p:sp>
    </p:spTree>
    <p:extLst>
      <p:ext uri="{BB962C8B-B14F-4D97-AF65-F5344CB8AC3E}">
        <p14:creationId xmlns:p14="http://schemas.microsoft.com/office/powerpoint/2010/main" val="1889809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19</a:t>
            </a:fld>
            <a:endParaRPr lang="en-US" dirty="0"/>
          </a:p>
        </p:txBody>
      </p:sp>
    </p:spTree>
    <p:extLst>
      <p:ext uri="{BB962C8B-B14F-4D97-AF65-F5344CB8AC3E}">
        <p14:creationId xmlns:p14="http://schemas.microsoft.com/office/powerpoint/2010/main" val="6240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 required order</a:t>
            </a:r>
          </a:p>
        </p:txBody>
      </p:sp>
      <p:sp>
        <p:nvSpPr>
          <p:cNvPr id="4" name="Slide Number Placeholder 3"/>
          <p:cNvSpPr>
            <a:spLocks noGrp="1"/>
          </p:cNvSpPr>
          <p:nvPr>
            <p:ph type="sldNum" sz="quarter" idx="10"/>
          </p:nvPr>
        </p:nvSpPr>
        <p:spPr/>
        <p:txBody>
          <a:bodyPr/>
          <a:lstStyle/>
          <a:p>
            <a:fld id="{52CD911A-9A30-45ED-BC7B-12FD063E6C3C}" type="slidenum">
              <a:rPr lang="en-US" smtClean="0"/>
              <a:t>2</a:t>
            </a:fld>
            <a:endParaRPr lang="en-US" dirty="0"/>
          </a:p>
        </p:txBody>
      </p:sp>
    </p:spTree>
    <p:extLst>
      <p:ext uri="{BB962C8B-B14F-4D97-AF65-F5344CB8AC3E}">
        <p14:creationId xmlns:p14="http://schemas.microsoft.com/office/powerpoint/2010/main" val="1552555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20</a:t>
            </a:fld>
            <a:endParaRPr lang="en-US" dirty="0"/>
          </a:p>
        </p:txBody>
      </p:sp>
    </p:spTree>
    <p:extLst>
      <p:ext uri="{BB962C8B-B14F-4D97-AF65-F5344CB8AC3E}">
        <p14:creationId xmlns:p14="http://schemas.microsoft.com/office/powerpoint/2010/main" val="151165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a:t>
            </a:r>
          </a:p>
        </p:txBody>
      </p:sp>
      <p:sp>
        <p:nvSpPr>
          <p:cNvPr id="4" name="Slide Number Placeholder 3"/>
          <p:cNvSpPr>
            <a:spLocks noGrp="1"/>
          </p:cNvSpPr>
          <p:nvPr>
            <p:ph type="sldNum" sz="quarter" idx="10"/>
          </p:nvPr>
        </p:nvSpPr>
        <p:spPr/>
        <p:txBody>
          <a:bodyPr/>
          <a:lstStyle/>
          <a:p>
            <a:fld id="{52CD911A-9A30-45ED-BC7B-12FD063E6C3C}" type="slidenum">
              <a:rPr lang="en-US" smtClean="0"/>
              <a:t>21</a:t>
            </a:fld>
            <a:endParaRPr lang="en-US" dirty="0"/>
          </a:p>
        </p:txBody>
      </p:sp>
    </p:spTree>
    <p:extLst>
      <p:ext uri="{BB962C8B-B14F-4D97-AF65-F5344CB8AC3E}">
        <p14:creationId xmlns:p14="http://schemas.microsoft.com/office/powerpoint/2010/main" val="349912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required order</a:t>
            </a:r>
          </a:p>
        </p:txBody>
      </p:sp>
      <p:sp>
        <p:nvSpPr>
          <p:cNvPr id="4" name="Slide Number Placeholder 3"/>
          <p:cNvSpPr>
            <a:spLocks noGrp="1"/>
          </p:cNvSpPr>
          <p:nvPr>
            <p:ph type="sldNum" sz="quarter" idx="10"/>
          </p:nvPr>
        </p:nvSpPr>
        <p:spPr/>
        <p:txBody>
          <a:bodyPr/>
          <a:lstStyle/>
          <a:p>
            <a:fld id="{52CD911A-9A30-45ED-BC7B-12FD063E6C3C}" type="slidenum">
              <a:rPr lang="en-US" smtClean="0"/>
              <a:t>3</a:t>
            </a:fld>
            <a:endParaRPr lang="en-US" dirty="0"/>
          </a:p>
        </p:txBody>
      </p:sp>
    </p:spTree>
    <p:extLst>
      <p:ext uri="{BB962C8B-B14F-4D97-AF65-F5344CB8AC3E}">
        <p14:creationId xmlns:p14="http://schemas.microsoft.com/office/powerpoint/2010/main" val="53231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required order</a:t>
            </a:r>
          </a:p>
        </p:txBody>
      </p:sp>
      <p:sp>
        <p:nvSpPr>
          <p:cNvPr id="4" name="Slide Number Placeholder 3"/>
          <p:cNvSpPr>
            <a:spLocks noGrp="1"/>
          </p:cNvSpPr>
          <p:nvPr>
            <p:ph type="sldNum" sz="quarter" idx="10"/>
          </p:nvPr>
        </p:nvSpPr>
        <p:spPr/>
        <p:txBody>
          <a:bodyPr/>
          <a:lstStyle/>
          <a:p>
            <a:fld id="{52CD911A-9A30-45ED-BC7B-12FD063E6C3C}" type="slidenum">
              <a:rPr lang="en-US" smtClean="0"/>
              <a:t>4</a:t>
            </a:fld>
            <a:endParaRPr lang="en-US" dirty="0"/>
          </a:p>
        </p:txBody>
      </p:sp>
    </p:spTree>
    <p:extLst>
      <p:ext uri="{BB962C8B-B14F-4D97-AF65-F5344CB8AC3E}">
        <p14:creationId xmlns:p14="http://schemas.microsoft.com/office/powerpoint/2010/main" val="287679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Framing the session – not meant to be read in detail by attendees but is for moderators to read out loud (I usually don’t read a whole slide verbatim).</a:t>
            </a:r>
          </a:p>
        </p:txBody>
      </p:sp>
      <p:sp>
        <p:nvSpPr>
          <p:cNvPr id="4" name="Slide Number Placeholder 3"/>
          <p:cNvSpPr>
            <a:spLocks noGrp="1"/>
          </p:cNvSpPr>
          <p:nvPr>
            <p:ph type="sldNum" sz="quarter" idx="10"/>
          </p:nvPr>
        </p:nvSpPr>
        <p:spPr/>
        <p:txBody>
          <a:bodyPr/>
          <a:lstStyle/>
          <a:p>
            <a:fld id="{52CD911A-9A30-45ED-BC7B-12FD063E6C3C}" type="slidenum">
              <a:rPr lang="en-US" smtClean="0"/>
              <a:t>5</a:t>
            </a:fld>
            <a:endParaRPr lang="en-US" dirty="0"/>
          </a:p>
        </p:txBody>
      </p:sp>
    </p:spTree>
    <p:extLst>
      <p:ext uri="{BB962C8B-B14F-4D97-AF65-F5344CB8AC3E}">
        <p14:creationId xmlns:p14="http://schemas.microsoft.com/office/powerpoint/2010/main" val="146652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moderator introduces self – name, position, business/agency, years in workforce or years as supervisor, etc. – something to allow attendees to relate to you.</a:t>
            </a:r>
          </a:p>
          <a:p>
            <a:r>
              <a:rPr lang="en-US" dirty="0"/>
              <a:t> </a:t>
            </a:r>
          </a:p>
        </p:txBody>
      </p:sp>
      <p:sp>
        <p:nvSpPr>
          <p:cNvPr id="4" name="Slide Number Placeholder 3"/>
          <p:cNvSpPr>
            <a:spLocks noGrp="1"/>
          </p:cNvSpPr>
          <p:nvPr>
            <p:ph type="sldNum" sz="quarter" idx="10"/>
          </p:nvPr>
        </p:nvSpPr>
        <p:spPr/>
        <p:txBody>
          <a:bodyPr/>
          <a:lstStyle/>
          <a:p>
            <a:fld id="{52CD911A-9A30-45ED-BC7B-12FD063E6C3C}" type="slidenum">
              <a:rPr lang="en-US" smtClean="0"/>
              <a:t>6</a:t>
            </a:fld>
            <a:endParaRPr lang="en-US" dirty="0"/>
          </a:p>
        </p:txBody>
      </p:sp>
    </p:spTree>
    <p:extLst>
      <p:ext uri="{BB962C8B-B14F-4D97-AF65-F5344CB8AC3E}">
        <p14:creationId xmlns:p14="http://schemas.microsoft.com/office/powerpoint/2010/main" val="1200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911A-9A30-45ED-BC7B-12FD063E6C3C}" type="slidenum">
              <a:rPr lang="en-US" smtClean="0"/>
              <a:t>7</a:t>
            </a:fld>
            <a:endParaRPr lang="en-US" dirty="0"/>
          </a:p>
        </p:txBody>
      </p:sp>
    </p:spTree>
    <p:extLst>
      <p:ext uri="{BB962C8B-B14F-4D97-AF65-F5344CB8AC3E}">
        <p14:creationId xmlns:p14="http://schemas.microsoft.com/office/powerpoint/2010/main" val="311199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the timer to keep the energy and discussion focused and to gather as much shared experiences as we can.</a:t>
            </a:r>
          </a:p>
          <a:p>
            <a:r>
              <a:rPr lang="en-US" dirty="0"/>
              <a:t>WE do not need to answer every question posed in each scenario.</a:t>
            </a:r>
          </a:p>
        </p:txBody>
      </p:sp>
      <p:sp>
        <p:nvSpPr>
          <p:cNvPr id="4" name="Slide Number Placeholder 3"/>
          <p:cNvSpPr>
            <a:spLocks noGrp="1"/>
          </p:cNvSpPr>
          <p:nvPr>
            <p:ph type="sldNum" sz="quarter" idx="10"/>
          </p:nvPr>
        </p:nvSpPr>
        <p:spPr/>
        <p:txBody>
          <a:bodyPr/>
          <a:lstStyle/>
          <a:p>
            <a:fld id="{52CD911A-9A30-45ED-BC7B-12FD063E6C3C}" type="slidenum">
              <a:rPr lang="en-US" smtClean="0"/>
              <a:t>8</a:t>
            </a:fld>
            <a:endParaRPr lang="en-US" dirty="0"/>
          </a:p>
        </p:txBody>
      </p:sp>
    </p:spTree>
    <p:extLst>
      <p:ext uri="{BB962C8B-B14F-4D97-AF65-F5344CB8AC3E}">
        <p14:creationId xmlns:p14="http://schemas.microsoft.com/office/powerpoint/2010/main" val="366489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moment and in the work community?) </a:t>
            </a:r>
          </a:p>
        </p:txBody>
      </p:sp>
      <p:sp>
        <p:nvSpPr>
          <p:cNvPr id="4" name="Slide Number Placeholder 3"/>
          <p:cNvSpPr>
            <a:spLocks noGrp="1"/>
          </p:cNvSpPr>
          <p:nvPr>
            <p:ph type="sldNum" sz="quarter" idx="10"/>
          </p:nvPr>
        </p:nvSpPr>
        <p:spPr/>
        <p:txBody>
          <a:bodyPr/>
          <a:lstStyle/>
          <a:p>
            <a:fld id="{52CD911A-9A30-45ED-BC7B-12FD063E6C3C}" type="slidenum">
              <a:rPr lang="en-US" smtClean="0"/>
              <a:t>9</a:t>
            </a:fld>
            <a:endParaRPr lang="en-US" dirty="0"/>
          </a:p>
        </p:txBody>
      </p:sp>
    </p:spTree>
    <p:extLst>
      <p:ext uri="{BB962C8B-B14F-4D97-AF65-F5344CB8AC3E}">
        <p14:creationId xmlns:p14="http://schemas.microsoft.com/office/powerpoint/2010/main" val="419911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595937" y="3916362"/>
            <a:ext cx="3230563" cy="2505076"/>
          </a:xfrm>
          <a:prstGeom prst="rect">
            <a:avLst/>
          </a:prstGeom>
        </p:spPr>
        <p:txBody>
          <a:bodyPr/>
          <a:lstStyle>
            <a:lvl1pPr>
              <a:defRPr>
                <a:solidFill>
                  <a:srgbClr val="1A2F4B"/>
                </a:solidFill>
              </a:defRPr>
            </a:lvl1pPr>
          </a:lstStyle>
          <a:p>
            <a:r>
              <a:rPr lang="en-US" dirty="0"/>
              <a:t>Title</a:t>
            </a:r>
          </a:p>
        </p:txBody>
      </p:sp>
    </p:spTree>
    <p:extLst>
      <p:ext uri="{BB962C8B-B14F-4D97-AF65-F5344CB8AC3E}">
        <p14:creationId xmlns:p14="http://schemas.microsoft.com/office/powerpoint/2010/main" val="239434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43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33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a:solidFill>
                  <a:srgbClr val="1A2F4B"/>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A2F4B"/>
                </a:solidFill>
              </a:defRPr>
            </a:lvl1pPr>
            <a:lvl2pPr>
              <a:defRPr>
                <a:solidFill>
                  <a:srgbClr val="1A2F4B"/>
                </a:solidFill>
              </a:defRPr>
            </a:lvl2pPr>
            <a:lvl3pPr>
              <a:defRPr>
                <a:solidFill>
                  <a:srgbClr val="1A2F4B"/>
                </a:solidFill>
              </a:defRPr>
            </a:lvl3pPr>
            <a:lvl4pPr>
              <a:defRPr>
                <a:solidFill>
                  <a:srgbClr val="1A2F4B"/>
                </a:solidFill>
              </a:defRPr>
            </a:lvl4pPr>
            <a:lvl5pPr>
              <a:defRPr>
                <a:solidFill>
                  <a:srgbClr val="1A2F4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51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defRPr>
                <a:solidFill>
                  <a:srgbClr val="1A2F4B"/>
                </a:solidFill>
              </a:defRPr>
            </a:lvl1pPr>
          </a:lstStyle>
          <a:p>
            <a:r>
              <a:rPr lang="en-US" dirty="0"/>
              <a:t>Click to edit Master title style</a:t>
            </a:r>
          </a:p>
        </p:txBody>
      </p:sp>
      <p:sp>
        <p:nvSpPr>
          <p:cNvPr id="4" name="Content Placeholder 2"/>
          <p:cNvSpPr>
            <a:spLocks noGrp="1"/>
          </p:cNvSpPr>
          <p:nvPr>
            <p:ph idx="1"/>
          </p:nvPr>
        </p:nvSpPr>
        <p:spPr>
          <a:xfrm>
            <a:off x="457200" y="1600200"/>
            <a:ext cx="8229600" cy="4525963"/>
          </a:xfrm>
          <a:prstGeom prst="rect">
            <a:avLst/>
          </a:prstGeom>
        </p:spPr>
        <p:txBody>
          <a:bodyPr/>
          <a:lstStyle>
            <a:lvl1pPr>
              <a:defRPr>
                <a:solidFill>
                  <a:srgbClr val="1A2F4B"/>
                </a:solidFill>
              </a:defRPr>
            </a:lvl1pPr>
            <a:lvl2pPr>
              <a:defRPr>
                <a:solidFill>
                  <a:srgbClr val="1A2F4B"/>
                </a:solidFill>
              </a:defRPr>
            </a:lvl2pPr>
            <a:lvl3pPr>
              <a:defRPr>
                <a:solidFill>
                  <a:srgbClr val="1A2F4B"/>
                </a:solidFill>
              </a:defRPr>
            </a:lvl3pPr>
            <a:lvl4pPr>
              <a:defRPr>
                <a:solidFill>
                  <a:srgbClr val="1A2F4B"/>
                </a:solidFill>
              </a:defRPr>
            </a:lvl4pPr>
            <a:lvl5pPr>
              <a:defRPr>
                <a:solidFill>
                  <a:srgbClr val="1A2F4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91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7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15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0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9418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36067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56" r:id="rId5"/>
    <p:sldLayoutId id="2147483654" r:id="rId6"/>
    <p:sldLayoutId id="2147483655" r:id="rId7"/>
    <p:sldLayoutId id="2147483659" r:id="rId8"/>
    <p:sldLayoutId id="214748366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477" y="2391508"/>
            <a:ext cx="6186268" cy="3319975"/>
          </a:xfrm>
        </p:spPr>
        <p:txBody>
          <a:bodyPr/>
          <a:lstStyle/>
          <a:p>
            <a:r>
              <a:rPr lang="en-US" sz="3200" dirty="0"/>
              <a:t>Dare to Ask Presentation: </a:t>
            </a:r>
            <a:br>
              <a:rPr lang="en-US" sz="3200" dirty="0"/>
            </a:br>
            <a:r>
              <a:rPr lang="en-US" sz="3000" b="1" dirty="0"/>
              <a:t>Women and Men Working Together</a:t>
            </a:r>
            <a:r>
              <a:rPr lang="en-US" sz="800" dirty="0"/>
              <a:t/>
            </a:r>
            <a:br>
              <a:rPr lang="en-US" sz="800" dirty="0"/>
            </a:br>
            <a:r>
              <a:rPr lang="en-US" sz="800" dirty="0"/>
              <a:t/>
            </a:r>
            <a:br>
              <a:rPr lang="en-US" sz="800" dirty="0"/>
            </a:br>
            <a:r>
              <a:rPr lang="en-US" sz="3000" i="1" dirty="0"/>
              <a:t>Continuing the Discussion </a:t>
            </a:r>
          </a:p>
        </p:txBody>
      </p:sp>
    </p:spTree>
    <p:extLst>
      <p:ext uri="{BB962C8B-B14F-4D97-AF65-F5344CB8AC3E}">
        <p14:creationId xmlns:p14="http://schemas.microsoft.com/office/powerpoint/2010/main" val="140516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8229600" cy="1143000"/>
          </a:xfrm>
        </p:spPr>
        <p:txBody>
          <a:bodyPr/>
          <a:lstStyle/>
          <a:p>
            <a:r>
              <a:rPr lang="en-US" dirty="0"/>
              <a:t>Scenario B</a:t>
            </a:r>
          </a:p>
        </p:txBody>
      </p:sp>
      <p:sp>
        <p:nvSpPr>
          <p:cNvPr id="5" name="Content Placeholder 4"/>
          <p:cNvSpPr>
            <a:spLocks noGrp="1"/>
          </p:cNvSpPr>
          <p:nvPr>
            <p:ph idx="1"/>
          </p:nvPr>
        </p:nvSpPr>
        <p:spPr>
          <a:xfrm>
            <a:off x="457200" y="919088"/>
            <a:ext cx="8229600" cy="5588391"/>
          </a:xfrm>
        </p:spPr>
        <p:txBody>
          <a:bodyPr/>
          <a:lstStyle/>
          <a:p>
            <a:pPr marL="457200" lvl="1" indent="0">
              <a:buNone/>
            </a:pPr>
            <a:r>
              <a:rPr lang="en-US" dirty="0"/>
              <a:t>A woman working in a field situation (without a bathroom) needs to use a bathroom (and going behind a tree is not an adequate option).  Some other crew members (and maybe even the supervisor) are derisive and make comments about trying to “get out of work” to use a truck to get to a bathroom.  </a:t>
            </a:r>
          </a:p>
          <a:p>
            <a:pPr marL="457200" lvl="1" indent="0">
              <a:buNone/>
            </a:pPr>
            <a:endParaRPr lang="en-US" dirty="0"/>
          </a:p>
          <a:p>
            <a:pPr lvl="1">
              <a:buFont typeface="Wingdings" panose="05000000000000000000" pitchFamily="2" charset="2"/>
              <a:buChar char="§"/>
            </a:pPr>
            <a:r>
              <a:rPr lang="en-US" dirty="0"/>
              <a:t>What should the female employee do?  </a:t>
            </a:r>
          </a:p>
          <a:p>
            <a:pPr lvl="1">
              <a:buFont typeface="Wingdings" panose="05000000000000000000" pitchFamily="2" charset="2"/>
              <a:buChar char="§"/>
            </a:pPr>
            <a:r>
              <a:rPr lang="en-US" dirty="0"/>
              <a:t>What should the field supervisor do?  </a:t>
            </a:r>
          </a:p>
          <a:p>
            <a:pPr lvl="1">
              <a:buFont typeface="Wingdings" panose="05000000000000000000" pitchFamily="2" charset="2"/>
              <a:buChar char="§"/>
            </a:pPr>
            <a:r>
              <a:rPr lang="en-US" dirty="0"/>
              <a:t>What should coworkers or management do?  (In the moment and later?)</a:t>
            </a:r>
          </a:p>
          <a:p>
            <a:pPr marL="0" indent="0">
              <a:buNone/>
            </a:pPr>
            <a:endParaRPr lang="en-US" dirty="0"/>
          </a:p>
        </p:txBody>
      </p:sp>
    </p:spTree>
    <p:extLst>
      <p:ext uri="{BB962C8B-B14F-4D97-AF65-F5344CB8AC3E}">
        <p14:creationId xmlns:p14="http://schemas.microsoft.com/office/powerpoint/2010/main" val="181329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C</a:t>
            </a:r>
          </a:p>
        </p:txBody>
      </p:sp>
      <p:sp>
        <p:nvSpPr>
          <p:cNvPr id="5" name="Content Placeholder 4"/>
          <p:cNvSpPr>
            <a:spLocks noGrp="1"/>
          </p:cNvSpPr>
          <p:nvPr>
            <p:ph idx="1"/>
          </p:nvPr>
        </p:nvSpPr>
        <p:spPr/>
        <p:txBody>
          <a:bodyPr/>
          <a:lstStyle/>
          <a:p>
            <a:pPr marL="457200" lvl="1" indent="0">
              <a:buNone/>
            </a:pPr>
            <a:r>
              <a:rPr lang="en-US" dirty="0"/>
              <a:t>A transgender person uses the bathroom of the identity they feel that they have.  Other employees complain.  </a:t>
            </a:r>
          </a:p>
          <a:p>
            <a:pPr marL="457200" lvl="1" indent="0">
              <a:buNone/>
            </a:pPr>
            <a:endParaRPr lang="en-US" dirty="0"/>
          </a:p>
          <a:p>
            <a:pPr lvl="1">
              <a:buFont typeface="Wingdings" panose="05000000000000000000" pitchFamily="2" charset="2"/>
              <a:buChar char="§"/>
            </a:pPr>
            <a:r>
              <a:rPr lang="en-US" dirty="0"/>
              <a:t>What should management do?  </a:t>
            </a:r>
          </a:p>
          <a:p>
            <a:pPr lvl="1">
              <a:buFont typeface="Wingdings" panose="05000000000000000000" pitchFamily="2" charset="2"/>
              <a:buChar char="§"/>
            </a:pPr>
            <a:r>
              <a:rPr lang="en-US" dirty="0"/>
              <a:t>What should the direct supervisor do?  </a:t>
            </a:r>
          </a:p>
          <a:p>
            <a:pPr lvl="1">
              <a:buFont typeface="Wingdings" panose="05000000000000000000" pitchFamily="2" charset="2"/>
              <a:buChar char="§"/>
            </a:pPr>
            <a:r>
              <a:rPr lang="en-US" dirty="0"/>
              <a:t>What should coworkers do?</a:t>
            </a:r>
          </a:p>
          <a:p>
            <a:pPr marL="0" indent="0">
              <a:buNone/>
            </a:pPr>
            <a:endParaRPr lang="en-US" dirty="0"/>
          </a:p>
        </p:txBody>
      </p:sp>
    </p:spTree>
    <p:extLst>
      <p:ext uri="{BB962C8B-B14F-4D97-AF65-F5344CB8AC3E}">
        <p14:creationId xmlns:p14="http://schemas.microsoft.com/office/powerpoint/2010/main" val="93757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D</a:t>
            </a:r>
          </a:p>
        </p:txBody>
      </p:sp>
      <p:sp>
        <p:nvSpPr>
          <p:cNvPr id="5" name="Content Placeholder 4"/>
          <p:cNvSpPr>
            <a:spLocks noGrp="1"/>
          </p:cNvSpPr>
          <p:nvPr>
            <p:ph idx="1"/>
          </p:nvPr>
        </p:nvSpPr>
        <p:spPr>
          <a:xfrm>
            <a:off x="457200" y="1188720"/>
            <a:ext cx="8229600" cy="4822634"/>
          </a:xfrm>
        </p:spPr>
        <p:txBody>
          <a:bodyPr/>
          <a:lstStyle/>
          <a:p>
            <a:pPr marL="457200" lvl="1" indent="0">
              <a:buNone/>
            </a:pPr>
            <a:r>
              <a:rPr lang="en-US" dirty="0"/>
              <a:t>A new female employee hears about some coworkers who are making bets that “she won’t last the week” and this makes her feel unwelcome and certainly not included in her new work group.</a:t>
            </a:r>
          </a:p>
          <a:p>
            <a:pPr marL="457200" lvl="1" indent="0">
              <a:buNone/>
            </a:pPr>
            <a:r>
              <a:rPr lang="en-US" dirty="0"/>
              <a:t>  </a:t>
            </a:r>
          </a:p>
          <a:p>
            <a:pPr lvl="1">
              <a:buFont typeface="Wingdings" panose="05000000000000000000" pitchFamily="2" charset="2"/>
              <a:buChar char="§"/>
            </a:pPr>
            <a:r>
              <a:rPr lang="en-US" dirty="0"/>
              <a:t>What should she do?  </a:t>
            </a:r>
          </a:p>
          <a:p>
            <a:pPr lvl="1">
              <a:buFont typeface="Wingdings" panose="05000000000000000000" pitchFamily="2" charset="2"/>
              <a:buChar char="§"/>
            </a:pPr>
            <a:r>
              <a:rPr lang="en-US" dirty="0"/>
              <a:t>What should her supervisor do?  </a:t>
            </a:r>
          </a:p>
          <a:p>
            <a:pPr lvl="1">
              <a:buFont typeface="Wingdings" panose="05000000000000000000" pitchFamily="2" charset="2"/>
              <a:buChar char="§"/>
            </a:pPr>
            <a:r>
              <a:rPr lang="en-US" dirty="0"/>
              <a:t>What should other coworkers do who are not part of the unwelcoming crowd?  </a:t>
            </a:r>
          </a:p>
          <a:p>
            <a:pPr lvl="1">
              <a:buFont typeface="Wingdings" panose="05000000000000000000" pitchFamily="2" charset="2"/>
              <a:buChar char="§"/>
            </a:pPr>
            <a:r>
              <a:rPr lang="en-US" dirty="0"/>
              <a:t>Is there a different response for field work versus office work?</a:t>
            </a:r>
          </a:p>
          <a:p>
            <a:pPr marL="0" indent="0">
              <a:buNone/>
            </a:pPr>
            <a:endParaRPr lang="en-US" dirty="0"/>
          </a:p>
        </p:txBody>
      </p:sp>
    </p:spTree>
    <p:extLst>
      <p:ext uri="{BB962C8B-B14F-4D97-AF65-F5344CB8AC3E}">
        <p14:creationId xmlns:p14="http://schemas.microsoft.com/office/powerpoint/2010/main" val="272265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8368"/>
            <a:ext cx="8229600" cy="1143000"/>
          </a:xfrm>
        </p:spPr>
        <p:txBody>
          <a:bodyPr/>
          <a:lstStyle/>
          <a:p>
            <a:r>
              <a:rPr lang="en-US" dirty="0"/>
              <a:t>Scenario E</a:t>
            </a:r>
          </a:p>
        </p:txBody>
      </p:sp>
      <p:sp>
        <p:nvSpPr>
          <p:cNvPr id="5" name="Content Placeholder 4"/>
          <p:cNvSpPr>
            <a:spLocks noGrp="1"/>
          </p:cNvSpPr>
          <p:nvPr>
            <p:ph idx="1"/>
          </p:nvPr>
        </p:nvSpPr>
        <p:spPr>
          <a:xfrm>
            <a:off x="534318" y="704613"/>
            <a:ext cx="8229600" cy="5110132"/>
          </a:xfrm>
        </p:spPr>
        <p:txBody>
          <a:bodyPr/>
          <a:lstStyle/>
          <a:p>
            <a:pPr marL="0" indent="0">
              <a:buNone/>
            </a:pPr>
            <a:r>
              <a:rPr lang="en-US" dirty="0"/>
              <a:t>A coworker makes comments to more than one person that a female coworker is taking more time off than others to address family issues which puts more workload onto male coworkers.   </a:t>
            </a:r>
          </a:p>
          <a:p>
            <a:pPr>
              <a:buFont typeface="Wingdings" panose="05000000000000000000" pitchFamily="2" charset="2"/>
              <a:buChar char="§"/>
            </a:pPr>
            <a:r>
              <a:rPr lang="en-US" sz="2400" dirty="0"/>
              <a:t>Is there a different response for field versus office work?  </a:t>
            </a:r>
          </a:p>
          <a:p>
            <a:pPr>
              <a:buFont typeface="Wingdings" panose="05000000000000000000" pitchFamily="2" charset="2"/>
              <a:buChar char="§"/>
            </a:pPr>
            <a:r>
              <a:rPr lang="en-US" sz="2400" dirty="0"/>
              <a:t>Is there a different response for a female coworker saying this than a male coworker?  </a:t>
            </a:r>
          </a:p>
          <a:p>
            <a:pPr>
              <a:buFont typeface="Wingdings" panose="05000000000000000000" pitchFamily="2" charset="2"/>
              <a:buChar char="§"/>
            </a:pPr>
            <a:r>
              <a:rPr lang="en-US" sz="2400" dirty="0"/>
              <a:t>Is there a different response when the actual facts of work production and time away from work are not precisely known? </a:t>
            </a:r>
          </a:p>
          <a:p>
            <a:pPr>
              <a:buFont typeface="Wingdings" panose="05000000000000000000" pitchFamily="2" charset="2"/>
              <a:buChar char="§"/>
            </a:pPr>
            <a:r>
              <a:rPr lang="en-US" sz="2400" dirty="0"/>
              <a:t>Does it matter if the family issues involve parents rather than children? </a:t>
            </a:r>
            <a:r>
              <a:rPr lang="en-US" dirty="0"/>
              <a:t> </a:t>
            </a:r>
          </a:p>
        </p:txBody>
      </p:sp>
    </p:spTree>
    <p:extLst>
      <p:ext uri="{BB962C8B-B14F-4D97-AF65-F5344CB8AC3E}">
        <p14:creationId xmlns:p14="http://schemas.microsoft.com/office/powerpoint/2010/main" val="201282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F</a:t>
            </a:r>
          </a:p>
        </p:txBody>
      </p:sp>
      <p:sp>
        <p:nvSpPr>
          <p:cNvPr id="5" name="Content Placeholder 4"/>
          <p:cNvSpPr>
            <a:spLocks noGrp="1"/>
          </p:cNvSpPr>
          <p:nvPr>
            <p:ph idx="1"/>
          </p:nvPr>
        </p:nvSpPr>
        <p:spPr/>
        <p:txBody>
          <a:bodyPr/>
          <a:lstStyle/>
          <a:p>
            <a:pPr marL="457200" lvl="1" indent="0">
              <a:buNone/>
            </a:pPr>
            <a:r>
              <a:rPr lang="en-US" dirty="0"/>
              <a:t>A woman gets a promotion.  </a:t>
            </a:r>
          </a:p>
          <a:p>
            <a:pPr marL="457200" lvl="1" indent="0">
              <a:buNone/>
            </a:pPr>
            <a:endParaRPr lang="en-US" dirty="0"/>
          </a:p>
          <a:p>
            <a:pPr lvl="1">
              <a:buFont typeface="Wingdings" panose="05000000000000000000" pitchFamily="2" charset="2"/>
              <a:buChar char="§"/>
            </a:pPr>
            <a:r>
              <a:rPr lang="en-US" dirty="0"/>
              <a:t>What office talk or shop talk can she expect and how should she deal with it?  </a:t>
            </a:r>
          </a:p>
          <a:p>
            <a:pPr lvl="1">
              <a:buFont typeface="Wingdings" panose="05000000000000000000" pitchFamily="2" charset="2"/>
              <a:buChar char="§"/>
            </a:pPr>
            <a:r>
              <a:rPr lang="en-US" dirty="0"/>
              <a:t>How does this change from field versus office environments?  </a:t>
            </a:r>
          </a:p>
          <a:p>
            <a:pPr lvl="1">
              <a:buFont typeface="Wingdings" panose="05000000000000000000" pitchFamily="2" charset="2"/>
              <a:buChar char="§"/>
            </a:pPr>
            <a:r>
              <a:rPr lang="en-US" dirty="0"/>
              <a:t>How does this change if this is a technical environment?   </a:t>
            </a:r>
          </a:p>
        </p:txBody>
      </p:sp>
    </p:spTree>
    <p:extLst>
      <p:ext uri="{BB962C8B-B14F-4D97-AF65-F5344CB8AC3E}">
        <p14:creationId xmlns:p14="http://schemas.microsoft.com/office/powerpoint/2010/main" val="346146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G</a:t>
            </a:r>
          </a:p>
        </p:txBody>
      </p:sp>
      <p:sp>
        <p:nvSpPr>
          <p:cNvPr id="5" name="Content Placeholder 4"/>
          <p:cNvSpPr>
            <a:spLocks noGrp="1"/>
          </p:cNvSpPr>
          <p:nvPr>
            <p:ph idx="1"/>
          </p:nvPr>
        </p:nvSpPr>
        <p:spPr/>
        <p:txBody>
          <a:bodyPr/>
          <a:lstStyle/>
          <a:p>
            <a:pPr marL="457200" lvl="1" indent="0">
              <a:buNone/>
            </a:pPr>
            <a:r>
              <a:rPr lang="en-US" dirty="0"/>
              <a:t>A man gets a promotion.  </a:t>
            </a:r>
          </a:p>
          <a:p>
            <a:pPr marL="457200" lvl="1" indent="0">
              <a:buNone/>
            </a:pPr>
            <a:endParaRPr lang="en-US" dirty="0"/>
          </a:p>
          <a:p>
            <a:pPr lvl="1">
              <a:buFont typeface="Wingdings" panose="05000000000000000000" pitchFamily="2" charset="2"/>
              <a:buChar char="§"/>
            </a:pPr>
            <a:r>
              <a:rPr lang="en-US" dirty="0"/>
              <a:t>What office talk or shop talk can he expect and how should he deal with it?  </a:t>
            </a:r>
          </a:p>
          <a:p>
            <a:pPr lvl="1">
              <a:buFont typeface="Wingdings" panose="05000000000000000000" pitchFamily="2" charset="2"/>
              <a:buChar char="§"/>
            </a:pPr>
            <a:r>
              <a:rPr lang="en-US" dirty="0"/>
              <a:t>How does this change if he is working in a majority female workplace?   </a:t>
            </a:r>
          </a:p>
          <a:p>
            <a:pPr marL="0" indent="0">
              <a:buNone/>
            </a:pPr>
            <a:endParaRPr lang="en-US" dirty="0"/>
          </a:p>
        </p:txBody>
      </p:sp>
    </p:spTree>
    <p:extLst>
      <p:ext uri="{BB962C8B-B14F-4D97-AF65-F5344CB8AC3E}">
        <p14:creationId xmlns:p14="http://schemas.microsoft.com/office/powerpoint/2010/main" val="10924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H</a:t>
            </a:r>
          </a:p>
        </p:txBody>
      </p:sp>
      <p:sp>
        <p:nvSpPr>
          <p:cNvPr id="5" name="Content Placeholder 4"/>
          <p:cNvSpPr>
            <a:spLocks noGrp="1"/>
          </p:cNvSpPr>
          <p:nvPr>
            <p:ph idx="1"/>
          </p:nvPr>
        </p:nvSpPr>
        <p:spPr/>
        <p:txBody>
          <a:bodyPr/>
          <a:lstStyle/>
          <a:p>
            <a:pPr marL="457200" lvl="1" indent="0">
              <a:buNone/>
            </a:pPr>
            <a:r>
              <a:rPr lang="en-US" dirty="0"/>
              <a:t>A woman and a man with equal skills are hired at identical jobs in entry level positions.  Their wage offers are not equal with the man being offered more.  </a:t>
            </a:r>
          </a:p>
          <a:p>
            <a:pPr marL="457200" lvl="1" indent="0">
              <a:buNone/>
            </a:pPr>
            <a:endParaRPr lang="en-US" dirty="0"/>
          </a:p>
          <a:p>
            <a:pPr lvl="1">
              <a:buFont typeface="Wingdings" panose="05000000000000000000" pitchFamily="2" charset="2"/>
              <a:buChar char="§"/>
            </a:pPr>
            <a:r>
              <a:rPr lang="en-US" dirty="0"/>
              <a:t>What should the woman do and how should she do it?  </a:t>
            </a:r>
          </a:p>
          <a:p>
            <a:pPr lvl="1">
              <a:buFont typeface="Wingdings" panose="05000000000000000000" pitchFamily="2" charset="2"/>
              <a:buChar char="§"/>
            </a:pPr>
            <a:r>
              <a:rPr lang="en-US" dirty="0"/>
              <a:t>Is there a difference in approach between field and office scenarios? </a:t>
            </a:r>
          </a:p>
          <a:p>
            <a:pPr marL="0" indent="0">
              <a:buNone/>
            </a:pPr>
            <a:endParaRPr lang="en-US" dirty="0"/>
          </a:p>
        </p:txBody>
      </p:sp>
    </p:spTree>
    <p:extLst>
      <p:ext uri="{BB962C8B-B14F-4D97-AF65-F5344CB8AC3E}">
        <p14:creationId xmlns:p14="http://schemas.microsoft.com/office/powerpoint/2010/main" val="69177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478"/>
            <a:ext cx="8229600" cy="1143000"/>
          </a:xfrm>
        </p:spPr>
        <p:txBody>
          <a:bodyPr/>
          <a:lstStyle/>
          <a:p>
            <a:r>
              <a:rPr lang="en-US" dirty="0"/>
              <a:t>Scenario I</a:t>
            </a:r>
          </a:p>
        </p:txBody>
      </p:sp>
      <p:sp>
        <p:nvSpPr>
          <p:cNvPr id="5" name="Content Placeholder 4"/>
          <p:cNvSpPr>
            <a:spLocks noGrp="1"/>
          </p:cNvSpPr>
          <p:nvPr>
            <p:ph idx="1"/>
          </p:nvPr>
        </p:nvSpPr>
        <p:spPr>
          <a:xfrm>
            <a:off x="548640" y="1280478"/>
            <a:ext cx="8138160" cy="5288280"/>
          </a:xfrm>
        </p:spPr>
        <p:txBody>
          <a:bodyPr/>
          <a:lstStyle/>
          <a:p>
            <a:pPr marL="0" indent="0">
              <a:buNone/>
            </a:pPr>
            <a:r>
              <a:rPr lang="en-US" sz="2800" dirty="0"/>
              <a:t>You have been in the organization for many years and you have been asked to train the next generation of operations and maintenance staff, which include women.   A male peer believes women should not compete for specific field positions that he believes should reside with men.</a:t>
            </a:r>
          </a:p>
          <a:p>
            <a:pPr marL="0" indent="0">
              <a:buNone/>
            </a:pPr>
            <a:endParaRPr lang="en-US" sz="2800" dirty="0"/>
          </a:p>
          <a:p>
            <a:pPr>
              <a:buFont typeface="Wingdings" panose="05000000000000000000" pitchFamily="2" charset="2"/>
              <a:buChar char="§"/>
            </a:pPr>
            <a:r>
              <a:rPr lang="en-US" sz="2800" dirty="0"/>
              <a:t>How would you handle this?   </a:t>
            </a:r>
          </a:p>
          <a:p>
            <a:pPr>
              <a:buFont typeface="Wingdings" panose="05000000000000000000" pitchFamily="2" charset="2"/>
              <a:buChar char="§"/>
            </a:pPr>
            <a:r>
              <a:rPr lang="en-US" sz="2800" dirty="0"/>
              <a:t>Would your answer change if this was an administrative position, which was typically filled by women and a man was interested in the position?</a:t>
            </a:r>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58385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998"/>
            <a:ext cx="8229600" cy="1143000"/>
          </a:xfrm>
        </p:spPr>
        <p:txBody>
          <a:bodyPr/>
          <a:lstStyle/>
          <a:p>
            <a:r>
              <a:rPr lang="en-US" dirty="0"/>
              <a:t>Scenario J</a:t>
            </a:r>
          </a:p>
        </p:txBody>
      </p:sp>
      <p:sp>
        <p:nvSpPr>
          <p:cNvPr id="5" name="Content Placeholder 4"/>
          <p:cNvSpPr>
            <a:spLocks noGrp="1"/>
          </p:cNvSpPr>
          <p:nvPr>
            <p:ph idx="1"/>
          </p:nvPr>
        </p:nvSpPr>
        <p:spPr>
          <a:xfrm>
            <a:off x="457200" y="1036320"/>
            <a:ext cx="8229600" cy="5486400"/>
          </a:xfrm>
        </p:spPr>
        <p:txBody>
          <a:bodyPr/>
          <a:lstStyle/>
          <a:p>
            <a:pPr marL="0" indent="0">
              <a:buNone/>
            </a:pPr>
            <a:r>
              <a:rPr lang="en-US" sz="3000" dirty="0"/>
              <a:t>A male peer often asks his female counterpart for her advice on work issues.  The male then takes the advice and shares this with his supervisor.  The male takes full credit for the recommendation and does not acknowledge the assistance from his female coworker.</a:t>
            </a:r>
          </a:p>
          <a:p>
            <a:pPr marL="0" indent="0">
              <a:buNone/>
            </a:pPr>
            <a:endParaRPr lang="en-US" sz="3000" dirty="0"/>
          </a:p>
          <a:p>
            <a:pPr>
              <a:buFont typeface="Wingdings" panose="05000000000000000000" pitchFamily="2" charset="2"/>
              <a:buChar char="§"/>
            </a:pPr>
            <a:r>
              <a:rPr lang="en-US" sz="3000" dirty="0"/>
              <a:t>As the female coworker, how would you handle this?</a:t>
            </a:r>
          </a:p>
          <a:p>
            <a:pPr>
              <a:buFont typeface="Wingdings" panose="05000000000000000000" pitchFamily="2" charset="2"/>
              <a:buChar char="§"/>
            </a:pPr>
            <a:r>
              <a:rPr lang="en-US" sz="3000" dirty="0"/>
              <a:t>If the “male peer” is actually your supervisor would your answer change?</a:t>
            </a:r>
          </a:p>
          <a:p>
            <a:pPr marL="457200" lvl="1"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33692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Question(s)</a:t>
            </a:r>
          </a:p>
        </p:txBody>
      </p:sp>
      <p:sp>
        <p:nvSpPr>
          <p:cNvPr id="5" name="Content Placeholder 4"/>
          <p:cNvSpPr>
            <a:spLocks noGrp="1"/>
          </p:cNvSpPr>
          <p:nvPr>
            <p:ph idx="1"/>
          </p:nvPr>
        </p:nvSpPr>
        <p:spPr>
          <a:xfrm>
            <a:off x="187287" y="1291727"/>
            <a:ext cx="8780443" cy="4877718"/>
          </a:xfrm>
        </p:spPr>
        <p:txBody>
          <a:bodyPr/>
          <a:lstStyle/>
          <a:p>
            <a:pPr marL="0" indent="0" algn="ctr">
              <a:buNone/>
            </a:pPr>
            <a:r>
              <a:rPr lang="en-US" sz="4800" dirty="0"/>
              <a:t>What can men and women do to improve working together that you can take back to your workplace and apply and/or share?</a:t>
            </a:r>
          </a:p>
          <a:p>
            <a:pPr marL="0" indent="0" algn="ctr">
              <a:buNone/>
            </a:pPr>
            <a:r>
              <a:rPr lang="en-US" sz="4800" dirty="0"/>
              <a:t>What could a business/agency do?</a:t>
            </a:r>
          </a:p>
          <a:p>
            <a:pPr marL="0" indent="0">
              <a:buNone/>
            </a:pPr>
            <a:endParaRPr lang="en-US" dirty="0"/>
          </a:p>
        </p:txBody>
      </p:sp>
    </p:spTree>
    <p:extLst>
      <p:ext uri="{BB962C8B-B14F-4D97-AF65-F5344CB8AC3E}">
        <p14:creationId xmlns:p14="http://schemas.microsoft.com/office/powerpoint/2010/main" val="153722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93825" y="2568575"/>
            <a:ext cx="7416800" cy="849873"/>
          </a:xfrm>
          <a:prstGeom prst="rect">
            <a:avLst/>
          </a:prstGeom>
        </p:spPr>
        <p:txBody>
          <a:bodyPr/>
          <a:lstStyle>
            <a:lvl1pPr marL="0" indent="0" algn="l" defTabSz="457200" rtl="0" eaLnBrk="1" latinLnBrk="0" hangingPunct="1">
              <a:spcBef>
                <a:spcPct val="20000"/>
              </a:spcBef>
              <a:buFont typeface="Arial"/>
              <a:buNone/>
              <a:defRPr sz="1800" kern="1200">
                <a:solidFill>
                  <a:srgbClr val="1A2F4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A2F4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A2F4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A2F4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A2F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333333"/>
                </a:solidFill>
                <a:latin typeface="Open Sans"/>
                <a:ea typeface="Calibri" panose="020F0502020204030204" pitchFamily="34" charset="0"/>
                <a:cs typeface="Calibri" panose="020F0502020204030204" pitchFamily="34" charset="0"/>
              </a:rPr>
              <a:t>Recognize when gender issues affect the </a:t>
            </a:r>
            <a:r>
              <a:rPr lang="en-US" dirty="0">
                <a:latin typeface="Open Sans"/>
                <a:ea typeface="Calibri" panose="020F0502020204030204" pitchFamily="34" charset="0"/>
                <a:cs typeface="Calibri" panose="020F0502020204030204" pitchFamily="34" charset="0"/>
              </a:rPr>
              <a:t>success and </a:t>
            </a:r>
            <a:r>
              <a:rPr lang="en-US" dirty="0">
                <a:solidFill>
                  <a:srgbClr val="333333"/>
                </a:solidFill>
                <a:latin typeface="Open Sans"/>
                <a:ea typeface="Calibri" panose="020F0502020204030204" pitchFamily="34" charset="0"/>
                <a:cs typeface="Calibri" panose="020F0502020204030204" pitchFamily="34" charset="0"/>
              </a:rPr>
              <a:t>professional growth of men and women.</a:t>
            </a:r>
            <a:endParaRPr lang="en-US" dirty="0"/>
          </a:p>
        </p:txBody>
      </p:sp>
      <p:sp>
        <p:nvSpPr>
          <p:cNvPr id="7" name="Content Placeholder 2"/>
          <p:cNvSpPr txBox="1">
            <a:spLocks/>
          </p:cNvSpPr>
          <p:nvPr/>
        </p:nvSpPr>
        <p:spPr>
          <a:xfrm>
            <a:off x="1393825" y="3973514"/>
            <a:ext cx="7416800" cy="471488"/>
          </a:xfrm>
          <a:prstGeom prst="rect">
            <a:avLst/>
          </a:prstGeom>
        </p:spPr>
        <p:txBody>
          <a:bodyPr/>
          <a:lstStyle>
            <a:lvl1pPr marL="0" indent="0" algn="l" defTabSz="457200" rtl="0" eaLnBrk="1" latinLnBrk="0" hangingPunct="1">
              <a:spcBef>
                <a:spcPct val="20000"/>
              </a:spcBef>
              <a:buFont typeface="Arial"/>
              <a:buNone/>
              <a:defRPr sz="1800" kern="1200">
                <a:solidFill>
                  <a:srgbClr val="1A2F4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A2F4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A2F4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A2F4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A2F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Content Placeholder 2"/>
          <p:cNvSpPr txBox="1">
            <a:spLocks/>
          </p:cNvSpPr>
          <p:nvPr/>
        </p:nvSpPr>
        <p:spPr>
          <a:xfrm>
            <a:off x="1393825" y="5362576"/>
            <a:ext cx="7416800" cy="471488"/>
          </a:xfrm>
          <a:prstGeom prst="rect">
            <a:avLst/>
          </a:prstGeom>
        </p:spPr>
        <p:txBody>
          <a:bodyPr/>
          <a:lstStyle>
            <a:lvl1pPr marL="0" indent="0" algn="l" defTabSz="457200" rtl="0" eaLnBrk="1" latinLnBrk="0" hangingPunct="1">
              <a:spcBef>
                <a:spcPct val="20000"/>
              </a:spcBef>
              <a:buFont typeface="Arial"/>
              <a:buNone/>
              <a:defRPr sz="1800" kern="1200">
                <a:solidFill>
                  <a:srgbClr val="1A2F4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A2F4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A2F4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A2F4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A2F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xmlns="" id="{621CE32F-7F28-4F7F-91B1-BD4CC7871430}"/>
              </a:ext>
            </a:extLst>
          </p:cNvPr>
          <p:cNvSpPr/>
          <p:nvPr/>
        </p:nvSpPr>
        <p:spPr>
          <a:xfrm>
            <a:off x="1393825" y="3874357"/>
            <a:ext cx="6976452" cy="646331"/>
          </a:xfrm>
          <a:prstGeom prst="rect">
            <a:avLst/>
          </a:prstGeom>
        </p:spPr>
        <p:txBody>
          <a:bodyPr wrap="square">
            <a:spAutoFit/>
          </a:bodyPr>
          <a:lstStyle/>
          <a:p>
            <a:r>
              <a:rPr lang="en-US" dirty="0">
                <a:solidFill>
                  <a:srgbClr val="333333"/>
                </a:solidFill>
                <a:latin typeface="Open Sans"/>
                <a:ea typeface="Calibri" panose="020F0502020204030204" pitchFamily="34" charset="0"/>
                <a:cs typeface="Calibri" panose="020F0502020204030204" pitchFamily="34" charset="0"/>
              </a:rPr>
              <a:t>Challenge perceptions and mindsets that impede the ability of women and men to work together.</a:t>
            </a:r>
            <a:endParaRPr lang="en-US" dirty="0"/>
          </a:p>
        </p:txBody>
      </p:sp>
      <p:sp>
        <p:nvSpPr>
          <p:cNvPr id="4" name="Rectangle 3">
            <a:extLst>
              <a:ext uri="{FF2B5EF4-FFF2-40B4-BE49-F238E27FC236}">
                <a16:creationId xmlns:a16="http://schemas.microsoft.com/office/drawing/2014/main" xmlns="" id="{D224921B-E6DD-406A-A6B1-2C01CFFE0017}"/>
              </a:ext>
            </a:extLst>
          </p:cNvPr>
          <p:cNvSpPr/>
          <p:nvPr/>
        </p:nvSpPr>
        <p:spPr>
          <a:xfrm>
            <a:off x="1393825" y="5236589"/>
            <a:ext cx="7173400" cy="923330"/>
          </a:xfrm>
          <a:prstGeom prst="rect">
            <a:avLst/>
          </a:prstGeom>
        </p:spPr>
        <p:txBody>
          <a:bodyPr wrap="square">
            <a:spAutoFit/>
          </a:bodyPr>
          <a:lstStyle/>
          <a:p>
            <a:r>
              <a:rPr lang="en-US" dirty="0">
                <a:latin typeface="Open Sans"/>
                <a:ea typeface="Calibri" panose="020F0502020204030204" pitchFamily="34" charset="0"/>
              </a:rPr>
              <a:t>Energize efforts to i</a:t>
            </a:r>
            <a:r>
              <a:rPr lang="en-US" dirty="0">
                <a:solidFill>
                  <a:srgbClr val="333333"/>
                </a:solidFill>
                <a:latin typeface="Open Sans"/>
                <a:ea typeface="Calibri" panose="020F0502020204030204" pitchFamily="34" charset="0"/>
              </a:rPr>
              <a:t>nitiate dialogue in workplace</a:t>
            </a:r>
            <a:r>
              <a:rPr lang="en-US" dirty="0">
                <a:latin typeface="Open Sans"/>
                <a:ea typeface="Calibri" panose="020F0502020204030204" pitchFamily="34" charset="0"/>
              </a:rPr>
              <a:t>s</a:t>
            </a:r>
            <a:r>
              <a:rPr lang="en-US" dirty="0">
                <a:solidFill>
                  <a:srgbClr val="333333"/>
                </a:solidFill>
                <a:latin typeface="Open Sans"/>
                <a:ea typeface="Calibri" panose="020F0502020204030204" pitchFamily="34" charset="0"/>
              </a:rPr>
              <a:t> about assumptions, perceptions and misconceptions that make it difficult for men and women to prosper as a team.</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4086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Content Placeholder 4"/>
          <p:cNvSpPr>
            <a:spLocks noGrp="1"/>
          </p:cNvSpPr>
          <p:nvPr>
            <p:ph idx="1"/>
          </p:nvPr>
        </p:nvSpPr>
        <p:spPr>
          <a:xfrm>
            <a:off x="457200" y="1093424"/>
            <a:ext cx="8229600" cy="5175174"/>
          </a:xfrm>
        </p:spPr>
        <p:txBody>
          <a:bodyPr/>
          <a:lstStyle/>
          <a:p>
            <a:r>
              <a:rPr lang="en-US" dirty="0"/>
              <a:t>Thank you moderators</a:t>
            </a:r>
          </a:p>
          <a:p>
            <a:r>
              <a:rPr lang="en-US" dirty="0"/>
              <a:t>Thank everyone who shared their experiences and learning</a:t>
            </a:r>
          </a:p>
          <a:p>
            <a:r>
              <a:rPr lang="en-US" dirty="0"/>
              <a:t>Please consider:</a:t>
            </a:r>
          </a:p>
          <a:p>
            <a:pPr lvl="1"/>
            <a:r>
              <a:rPr lang="en-US" dirty="0"/>
              <a:t>Host a similar Dare to Ask session in your workplace</a:t>
            </a:r>
          </a:p>
          <a:p>
            <a:pPr lvl="1"/>
            <a:r>
              <a:rPr lang="en-US" dirty="0"/>
              <a:t>What skills can you share with others in your workplace</a:t>
            </a:r>
          </a:p>
          <a:p>
            <a:pPr lvl="1"/>
            <a:r>
              <a:rPr lang="en-US" dirty="0"/>
              <a:t>What skills can you pursue to improve/affect your workplace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81790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1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92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5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8" y="261207"/>
            <a:ext cx="8229600" cy="1589331"/>
          </a:xfrm>
        </p:spPr>
        <p:txBody>
          <a:bodyPr/>
          <a:lstStyle/>
          <a:p>
            <a:r>
              <a:rPr lang="en-US" dirty="0"/>
              <a:t>Hosted by APWA’s Committee for Diversity and Inclusion</a:t>
            </a:r>
            <a:br>
              <a:rPr lang="en-US" dirty="0"/>
            </a:br>
            <a:r>
              <a:rPr lang="en-US" dirty="0"/>
              <a:t/>
            </a:r>
            <a:br>
              <a:rPr lang="en-US" dirty="0"/>
            </a:br>
            <a:endParaRPr lang="en-US" dirty="0"/>
          </a:p>
        </p:txBody>
      </p:sp>
      <p:sp>
        <p:nvSpPr>
          <p:cNvPr id="4" name="Title 1">
            <a:extLst>
              <a:ext uri="{FF2B5EF4-FFF2-40B4-BE49-F238E27FC236}">
                <a16:creationId xmlns:a16="http://schemas.microsoft.com/office/drawing/2014/main" xmlns="" id="{EE1B7B68-09B1-44D1-A916-D425EC807A36}"/>
              </a:ext>
            </a:extLst>
          </p:cNvPr>
          <p:cNvSpPr txBox="1">
            <a:spLocks/>
          </p:cNvSpPr>
          <p:nvPr/>
        </p:nvSpPr>
        <p:spPr>
          <a:xfrm>
            <a:off x="515815" y="1703146"/>
            <a:ext cx="8229600" cy="1589331"/>
          </a:xfrm>
          <a:prstGeom prst="rect">
            <a:avLst/>
          </a:prstGeom>
        </p:spPr>
        <p:txBody>
          <a:bodyPr/>
          <a:lstStyle>
            <a:lvl1pPr algn="ctr" defTabSz="457200" rtl="0" eaLnBrk="1" latinLnBrk="0" hangingPunct="1">
              <a:spcBef>
                <a:spcPct val="0"/>
              </a:spcBef>
              <a:buNone/>
              <a:defRPr sz="4400" kern="1200">
                <a:solidFill>
                  <a:srgbClr val="1A2F4B"/>
                </a:solidFill>
                <a:latin typeface="+mj-lt"/>
                <a:ea typeface="+mj-ea"/>
                <a:cs typeface="+mj-cs"/>
              </a:defRPr>
            </a:lvl1pPr>
          </a:lstStyle>
          <a:p>
            <a:r>
              <a:rPr lang="en-US" sz="2400" dirty="0"/>
              <a:t>Concerns exist that women and men have not yet reached a level of comfort in working together. These </a:t>
            </a:r>
            <a:r>
              <a:rPr lang="en-US" sz="2400" b="1" dirty="0"/>
              <a:t>fears undermine the achievements of both male and female employees</a:t>
            </a:r>
            <a:r>
              <a:rPr lang="en-US" sz="2400" dirty="0"/>
              <a:t>—ultimately limiting the success of their institutions. When career growth paths are restricted by gender, the percentage of staff that can contribute to the overall success of an institution is also limited.</a:t>
            </a:r>
          </a:p>
        </p:txBody>
      </p:sp>
      <p:sp>
        <p:nvSpPr>
          <p:cNvPr id="5" name="Title 1">
            <a:extLst>
              <a:ext uri="{FF2B5EF4-FFF2-40B4-BE49-F238E27FC236}">
                <a16:creationId xmlns:a16="http://schemas.microsoft.com/office/drawing/2014/main" xmlns="" id="{AD88FE68-AB99-4BA2-A380-6BF25AF485C3}"/>
              </a:ext>
            </a:extLst>
          </p:cNvPr>
          <p:cNvSpPr txBox="1">
            <a:spLocks/>
          </p:cNvSpPr>
          <p:nvPr/>
        </p:nvSpPr>
        <p:spPr>
          <a:xfrm>
            <a:off x="515815" y="4219453"/>
            <a:ext cx="8229600" cy="1987915"/>
          </a:xfrm>
          <a:prstGeom prst="rect">
            <a:avLst/>
          </a:prstGeom>
        </p:spPr>
        <p:txBody>
          <a:bodyPr/>
          <a:lstStyle>
            <a:lvl1pPr algn="ctr" defTabSz="457200" rtl="0" eaLnBrk="1" latinLnBrk="0" hangingPunct="1">
              <a:spcBef>
                <a:spcPct val="0"/>
              </a:spcBef>
              <a:buNone/>
              <a:defRPr sz="4400" kern="1200">
                <a:solidFill>
                  <a:srgbClr val="1A2F4B"/>
                </a:solidFill>
                <a:latin typeface="+mj-lt"/>
                <a:ea typeface="+mj-ea"/>
                <a:cs typeface="+mj-cs"/>
              </a:defRPr>
            </a:lvl1pPr>
          </a:lstStyle>
          <a:p>
            <a:r>
              <a:rPr lang="en-US" sz="2400" dirty="0"/>
              <a:t>Let’s share experiences and learning by discussing various scenarios we experience.  </a:t>
            </a:r>
            <a:r>
              <a:rPr lang="en-US" sz="2400" b="1" dirty="0"/>
              <a:t>Honest discussions can lead to better understanding and even a reconsideration of an institution’s traditions, practices, and policies – improving our workplaces and expanding opportunities.  </a:t>
            </a:r>
          </a:p>
        </p:txBody>
      </p:sp>
    </p:spTree>
    <p:extLst>
      <p:ext uri="{BB962C8B-B14F-4D97-AF65-F5344CB8AC3E}">
        <p14:creationId xmlns:p14="http://schemas.microsoft.com/office/powerpoint/2010/main" val="130259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Moderators</a:t>
            </a:r>
          </a:p>
        </p:txBody>
      </p:sp>
      <p:sp>
        <p:nvSpPr>
          <p:cNvPr id="5" name="Content Placeholder 4"/>
          <p:cNvSpPr>
            <a:spLocks noGrp="1"/>
          </p:cNvSpPr>
          <p:nvPr>
            <p:ph idx="1"/>
          </p:nvPr>
        </p:nvSpPr>
        <p:spPr>
          <a:xfrm>
            <a:off x="457200" y="4073385"/>
            <a:ext cx="8229600" cy="102691"/>
          </a:xfrm>
        </p:spPr>
        <p:txBody>
          <a:bodyPr/>
          <a:lstStyle/>
          <a:p>
            <a:pPr marL="0" indent="0">
              <a:buNone/>
            </a:pPr>
            <a:endParaRPr lang="en-US" dirty="0"/>
          </a:p>
          <a:p>
            <a:pPr marL="0" indent="0" algn="ctr">
              <a:buNone/>
            </a:pPr>
            <a:r>
              <a:rPr lang="en-US" dirty="0"/>
              <a:t>The moderators are not the source of all knowledge in this session – we all have </a:t>
            </a:r>
          </a:p>
          <a:p>
            <a:pPr marL="0" indent="0" algn="ctr">
              <a:buNone/>
            </a:pPr>
            <a:r>
              <a:rPr lang="en-US" dirty="0"/>
              <a:t>wisdom and lessons learned to share.  </a:t>
            </a:r>
          </a:p>
        </p:txBody>
      </p:sp>
      <p:sp>
        <p:nvSpPr>
          <p:cNvPr id="2" name="TextBox 1">
            <a:extLst>
              <a:ext uri="{FF2B5EF4-FFF2-40B4-BE49-F238E27FC236}">
                <a16:creationId xmlns:a16="http://schemas.microsoft.com/office/drawing/2014/main" xmlns="" id="{897FB96D-EE84-45BC-B3AD-8631590AA131}"/>
              </a:ext>
            </a:extLst>
          </p:cNvPr>
          <p:cNvSpPr txBox="1"/>
          <p:nvPr/>
        </p:nvSpPr>
        <p:spPr>
          <a:xfrm rot="728386">
            <a:off x="1894901" y="1365702"/>
            <a:ext cx="1949986" cy="1200329"/>
          </a:xfrm>
          <a:prstGeom prst="rect">
            <a:avLst/>
          </a:prstGeom>
          <a:noFill/>
        </p:spPr>
        <p:txBody>
          <a:bodyPr wrap="square" rtlCol="0">
            <a:spAutoFit/>
          </a:bodyPr>
          <a:lstStyle/>
          <a:p>
            <a:r>
              <a:rPr lang="en-US" sz="5400" b="1" dirty="0">
                <a:latin typeface="Algerian" panose="04020705040A02060702" pitchFamily="82" charset="0"/>
              </a:rPr>
              <a:t>Bev</a:t>
            </a:r>
          </a:p>
          <a:p>
            <a:endParaRPr lang="en-US" dirty="0"/>
          </a:p>
        </p:txBody>
      </p:sp>
      <p:sp>
        <p:nvSpPr>
          <p:cNvPr id="6" name="TextBox 5">
            <a:extLst>
              <a:ext uri="{FF2B5EF4-FFF2-40B4-BE49-F238E27FC236}">
                <a16:creationId xmlns:a16="http://schemas.microsoft.com/office/drawing/2014/main" xmlns="" id="{08315EDD-6FA8-4FF0-B510-E17B7637E882}"/>
              </a:ext>
            </a:extLst>
          </p:cNvPr>
          <p:cNvSpPr txBox="1"/>
          <p:nvPr/>
        </p:nvSpPr>
        <p:spPr>
          <a:xfrm rot="21148503">
            <a:off x="5538591" y="1175465"/>
            <a:ext cx="3082887" cy="1292662"/>
          </a:xfrm>
          <a:prstGeom prst="rect">
            <a:avLst/>
          </a:prstGeom>
          <a:noFill/>
        </p:spPr>
        <p:txBody>
          <a:bodyPr wrap="square" rtlCol="0">
            <a:spAutoFit/>
          </a:bodyPr>
          <a:lstStyle/>
          <a:p>
            <a:r>
              <a:rPr lang="en-US" sz="6000" b="1" dirty="0">
                <a:latin typeface="Brush Script MT" panose="03060802040406070304" pitchFamily="66" charset="0"/>
              </a:rPr>
              <a:t>Justin</a:t>
            </a:r>
          </a:p>
          <a:p>
            <a:endParaRPr lang="en-US" dirty="0"/>
          </a:p>
        </p:txBody>
      </p:sp>
      <p:sp>
        <p:nvSpPr>
          <p:cNvPr id="7" name="TextBox 6">
            <a:extLst>
              <a:ext uri="{FF2B5EF4-FFF2-40B4-BE49-F238E27FC236}">
                <a16:creationId xmlns:a16="http://schemas.microsoft.com/office/drawing/2014/main" xmlns="" id="{29398934-187F-49DC-8672-D1E4BA91BB4E}"/>
              </a:ext>
            </a:extLst>
          </p:cNvPr>
          <p:cNvSpPr txBox="1"/>
          <p:nvPr/>
        </p:nvSpPr>
        <p:spPr>
          <a:xfrm rot="651874">
            <a:off x="4991860" y="3040156"/>
            <a:ext cx="1949986" cy="1292662"/>
          </a:xfrm>
          <a:prstGeom prst="rect">
            <a:avLst/>
          </a:prstGeom>
          <a:noFill/>
        </p:spPr>
        <p:txBody>
          <a:bodyPr wrap="square" rtlCol="0">
            <a:spAutoFit/>
          </a:bodyPr>
          <a:lstStyle/>
          <a:p>
            <a:r>
              <a:rPr lang="en-US" sz="6000" b="1" dirty="0">
                <a:latin typeface="MV Boli" panose="02000500030200090000" pitchFamily="2" charset="0"/>
                <a:cs typeface="MV Boli" panose="02000500030200090000" pitchFamily="2" charset="0"/>
              </a:rPr>
              <a:t>Vic</a:t>
            </a:r>
          </a:p>
          <a:p>
            <a:endParaRPr lang="en-US" dirty="0"/>
          </a:p>
        </p:txBody>
      </p:sp>
      <p:sp>
        <p:nvSpPr>
          <p:cNvPr id="8" name="TextBox 7">
            <a:extLst>
              <a:ext uri="{FF2B5EF4-FFF2-40B4-BE49-F238E27FC236}">
                <a16:creationId xmlns:a16="http://schemas.microsoft.com/office/drawing/2014/main" xmlns="" id="{CC675FA5-4499-4AE8-B7F8-805F1FF3E592}"/>
              </a:ext>
            </a:extLst>
          </p:cNvPr>
          <p:cNvSpPr txBox="1"/>
          <p:nvPr/>
        </p:nvSpPr>
        <p:spPr>
          <a:xfrm rot="20722069">
            <a:off x="1421177" y="2911567"/>
            <a:ext cx="2763398" cy="1200329"/>
          </a:xfrm>
          <a:prstGeom prst="rect">
            <a:avLst/>
          </a:prstGeom>
          <a:noFill/>
        </p:spPr>
        <p:txBody>
          <a:bodyPr wrap="square" rtlCol="0">
            <a:spAutoFit/>
          </a:bodyPr>
          <a:lstStyle/>
          <a:p>
            <a:r>
              <a:rPr lang="en-US" sz="5400" b="1" dirty="0">
                <a:latin typeface="Magneto" panose="04030805050802020D02" pitchFamily="82" charset="0"/>
              </a:rPr>
              <a:t>Cate</a:t>
            </a:r>
          </a:p>
          <a:p>
            <a:endParaRPr lang="en-US" dirty="0"/>
          </a:p>
        </p:txBody>
      </p:sp>
    </p:spTree>
    <p:extLst>
      <p:ext uri="{BB962C8B-B14F-4D97-AF65-F5344CB8AC3E}">
        <p14:creationId xmlns:p14="http://schemas.microsoft.com/office/powerpoint/2010/main" val="56402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318" y="509530"/>
            <a:ext cx="8229600" cy="4525963"/>
          </a:xfrm>
        </p:spPr>
        <p:txBody>
          <a:bodyPr/>
          <a:lstStyle/>
          <a:p>
            <a:pPr marL="0" indent="0" algn="ctr">
              <a:buNone/>
            </a:pPr>
            <a:r>
              <a:rPr lang="en-US" sz="2800" dirty="0"/>
              <a:t>We increase our skills, comfort level, and ability to act as an upstander and champion by discussing – together - solutions or actions in response to challenging scenarios.   </a:t>
            </a:r>
          </a:p>
          <a:p>
            <a:pPr marL="0" indent="0" algn="ctr">
              <a:buNone/>
            </a:pPr>
            <a:endParaRPr lang="en-US" sz="2800" dirty="0"/>
          </a:p>
          <a:p>
            <a:pPr marL="0" indent="0" algn="ctr">
              <a:buNone/>
            </a:pPr>
            <a:r>
              <a:rPr lang="en-US" sz="2800" dirty="0"/>
              <a:t>Consider applicable laws and HR policies, goals for inclusive workplace behaviors, respectful workplace behaviors, advocacy skills, conflict resolution skills, and cultural competence skills that can be applied to these scenarios</a:t>
            </a:r>
            <a:r>
              <a:rPr lang="en-US" sz="1200" dirty="0"/>
              <a:t>.</a:t>
            </a:r>
          </a:p>
          <a:p>
            <a:pPr marL="0" indent="0" algn="ctr">
              <a:buNone/>
            </a:pPr>
            <a:endParaRPr lang="en-US" sz="1200" dirty="0"/>
          </a:p>
          <a:p>
            <a:pPr marL="0" indent="0" algn="ctr">
              <a:buNone/>
            </a:pPr>
            <a:r>
              <a:rPr lang="en-US" sz="2800" b="1" i="1" dirty="0"/>
              <a:t>Please share your thoughts, wisdom and experiences.</a:t>
            </a:r>
          </a:p>
          <a:p>
            <a:pPr marL="0" indent="0">
              <a:buNone/>
            </a:pPr>
            <a:endParaRPr lang="en-US" sz="2000" dirty="0"/>
          </a:p>
          <a:p>
            <a:endParaRPr lang="en-US" dirty="0"/>
          </a:p>
        </p:txBody>
      </p:sp>
    </p:spTree>
    <p:extLst>
      <p:ext uri="{BB962C8B-B14F-4D97-AF65-F5344CB8AC3E}">
        <p14:creationId xmlns:p14="http://schemas.microsoft.com/office/powerpoint/2010/main" val="354392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015" y="46038"/>
            <a:ext cx="8229600" cy="1143000"/>
          </a:xfrm>
        </p:spPr>
        <p:txBody>
          <a:bodyPr/>
          <a:lstStyle/>
          <a:p>
            <a:r>
              <a:rPr lang="en-US" dirty="0"/>
              <a:t>Format</a:t>
            </a:r>
            <a:br>
              <a:rPr lang="en-US" dirty="0"/>
            </a:br>
            <a:endParaRPr lang="en-US" dirty="0"/>
          </a:p>
        </p:txBody>
      </p:sp>
      <p:sp>
        <p:nvSpPr>
          <p:cNvPr id="5" name="Content Placeholder 4"/>
          <p:cNvSpPr>
            <a:spLocks noGrp="1"/>
          </p:cNvSpPr>
          <p:nvPr>
            <p:ph idx="1"/>
          </p:nvPr>
        </p:nvSpPr>
        <p:spPr>
          <a:xfrm>
            <a:off x="351692" y="984739"/>
            <a:ext cx="8229600" cy="5691483"/>
          </a:xfrm>
        </p:spPr>
        <p:txBody>
          <a:bodyPr/>
          <a:lstStyle/>
          <a:p>
            <a:pPr marL="0" indent="0" algn="ctr">
              <a:buNone/>
            </a:pPr>
            <a:r>
              <a:rPr lang="en-US" sz="1800" dirty="0"/>
              <a:t>These scenarios were chosen from the voting and suggestions gathered since Sunday.</a:t>
            </a:r>
          </a:p>
          <a:p>
            <a:r>
              <a:rPr lang="en-US" sz="2400" dirty="0"/>
              <a:t>A moderator reads the scenario and shares an insight.</a:t>
            </a:r>
          </a:p>
          <a:p>
            <a:r>
              <a:rPr lang="en-US" sz="2400" dirty="0"/>
              <a:t>Session attendees express interest in sharing and the moderators share microphones </a:t>
            </a:r>
          </a:p>
          <a:p>
            <a:r>
              <a:rPr lang="en-US" sz="2400" dirty="0"/>
              <a:t>Attendees have 30 seconds to share their experience or insight – then we will move on – pay attention to the timer</a:t>
            </a:r>
          </a:p>
          <a:p>
            <a:r>
              <a:rPr lang="en-US" sz="2400" dirty="0"/>
              <a:t>We will have 3-4 shared experiences for each scenario</a:t>
            </a:r>
          </a:p>
          <a:p>
            <a:r>
              <a:rPr lang="en-US" sz="2400" dirty="0"/>
              <a:t>Hope to cover 8-10 scenarios </a:t>
            </a:r>
          </a:p>
          <a:p>
            <a:endParaRPr lang="en-US" sz="2400" dirty="0"/>
          </a:p>
          <a:p>
            <a:pPr marL="0" indent="0" algn="ctr">
              <a:buNone/>
            </a:pPr>
            <a:r>
              <a:rPr lang="en-US" sz="2400" dirty="0"/>
              <a:t>Think about different aspects of each scenario and how our responses are different based on individual experiences, assumptions and perception filters that we introduce into our  judgements.</a:t>
            </a:r>
          </a:p>
          <a:p>
            <a:endParaRPr lang="en-US" dirty="0"/>
          </a:p>
        </p:txBody>
      </p:sp>
    </p:spTree>
    <p:extLst>
      <p:ext uri="{BB962C8B-B14F-4D97-AF65-F5344CB8AC3E}">
        <p14:creationId xmlns:p14="http://schemas.microsoft.com/office/powerpoint/2010/main" val="11440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A</a:t>
            </a:r>
          </a:p>
        </p:txBody>
      </p:sp>
      <p:sp>
        <p:nvSpPr>
          <p:cNvPr id="5" name="Content Placeholder 4"/>
          <p:cNvSpPr>
            <a:spLocks noGrp="1"/>
          </p:cNvSpPr>
          <p:nvPr>
            <p:ph idx="1"/>
          </p:nvPr>
        </p:nvSpPr>
        <p:spPr>
          <a:xfrm>
            <a:off x="457200" y="1213338"/>
            <a:ext cx="8229600" cy="5292970"/>
          </a:xfrm>
        </p:spPr>
        <p:txBody>
          <a:bodyPr/>
          <a:lstStyle/>
          <a:p>
            <a:pPr marL="457200" lvl="1" indent="0">
              <a:buNone/>
            </a:pPr>
            <a:r>
              <a:rPr lang="en-US" dirty="0"/>
              <a:t>In a particular job, it is clear that a coworker is uncomfortable working alone with a coworker of the opposite sex due to comments that are either </a:t>
            </a:r>
            <a:r>
              <a:rPr lang="en-US" u="sng" dirty="0"/>
              <a:t>explicitly made </a:t>
            </a:r>
            <a:r>
              <a:rPr lang="en-US" dirty="0"/>
              <a:t>or </a:t>
            </a:r>
            <a:r>
              <a:rPr lang="en-US" u="sng" dirty="0"/>
              <a:t>perceived</a:t>
            </a:r>
            <a:r>
              <a:rPr lang="en-US" dirty="0"/>
              <a:t> to be bandied about as gossip behind their back.  </a:t>
            </a:r>
          </a:p>
          <a:p>
            <a:pPr marL="457200" lvl="1" indent="0">
              <a:buNone/>
            </a:pPr>
            <a:r>
              <a:rPr lang="en-US" dirty="0"/>
              <a:t> </a:t>
            </a:r>
          </a:p>
          <a:p>
            <a:pPr lvl="1">
              <a:buFont typeface="Wingdings" panose="05000000000000000000" pitchFamily="2" charset="2"/>
              <a:buChar char="§"/>
            </a:pPr>
            <a:r>
              <a:rPr lang="en-US" sz="2400" dirty="0"/>
              <a:t>How can a woman handle this if she has concerns?  </a:t>
            </a:r>
          </a:p>
          <a:p>
            <a:pPr lvl="1">
              <a:buFont typeface="Wingdings" panose="05000000000000000000" pitchFamily="2" charset="2"/>
              <a:buChar char="§"/>
            </a:pPr>
            <a:r>
              <a:rPr lang="en-US" sz="2400" dirty="0"/>
              <a:t>How can a woman handle this if the man has concerns?  </a:t>
            </a:r>
          </a:p>
          <a:p>
            <a:pPr lvl="1">
              <a:buFont typeface="Wingdings" panose="05000000000000000000" pitchFamily="2" charset="2"/>
              <a:buChar char="§"/>
            </a:pPr>
            <a:r>
              <a:rPr lang="en-US" sz="2400" dirty="0"/>
              <a:t>How can a man handle this if he has concerns?  </a:t>
            </a:r>
          </a:p>
          <a:p>
            <a:pPr lvl="1">
              <a:buFont typeface="Wingdings" panose="05000000000000000000" pitchFamily="2" charset="2"/>
              <a:buChar char="§"/>
            </a:pPr>
            <a:r>
              <a:rPr lang="en-US" sz="2400" dirty="0"/>
              <a:t>How can a man handle this if the woman has concerns? </a:t>
            </a:r>
          </a:p>
          <a:p>
            <a:pPr lvl="1">
              <a:buFont typeface="Wingdings" panose="05000000000000000000" pitchFamily="2" charset="2"/>
              <a:buChar char="§"/>
            </a:pPr>
            <a:r>
              <a:rPr lang="en-US" sz="2400" dirty="0"/>
              <a:t>Is there a difference if this is a field situation or an office situation?</a:t>
            </a:r>
          </a:p>
          <a:p>
            <a:endParaRPr lang="en-US" dirty="0"/>
          </a:p>
        </p:txBody>
      </p:sp>
    </p:spTree>
    <p:extLst>
      <p:ext uri="{BB962C8B-B14F-4D97-AF65-F5344CB8AC3E}">
        <p14:creationId xmlns:p14="http://schemas.microsoft.com/office/powerpoint/2010/main" val="2250859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804</Words>
  <Application>Microsoft Macintosh PowerPoint</Application>
  <PresentationFormat>On-screen Show (4:3)</PresentationFormat>
  <Paragraphs>134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Dare to Ask Presentation:  Women and Men Working Together  Continuing the Discussion </vt:lpstr>
      <vt:lpstr>PowerPoint Presentation</vt:lpstr>
      <vt:lpstr>PowerPoint Presentation</vt:lpstr>
      <vt:lpstr>PowerPoint Presentation</vt:lpstr>
      <vt:lpstr>Hosted by APWA’s Committee for Diversity and Inclusion  </vt:lpstr>
      <vt:lpstr>Moderators</vt:lpstr>
      <vt:lpstr>PowerPoint Presentation</vt:lpstr>
      <vt:lpstr>Format </vt:lpstr>
      <vt:lpstr>Scenario A</vt:lpstr>
      <vt:lpstr>Scenario B</vt:lpstr>
      <vt:lpstr>Scenario C</vt:lpstr>
      <vt:lpstr>Scenario D</vt:lpstr>
      <vt:lpstr>Scenario E</vt:lpstr>
      <vt:lpstr>Scenario F</vt:lpstr>
      <vt:lpstr>Scenario G</vt:lpstr>
      <vt:lpstr>Scenario H</vt:lpstr>
      <vt:lpstr>Scenario I</vt:lpstr>
      <vt:lpstr>Scenario J</vt:lpstr>
      <vt:lpstr>Final Question(s)</vt:lpstr>
      <vt:lpstr>Thank You</vt:lpstr>
      <vt:lpstr>PowerPoint Presentation</vt:lpstr>
    </vt:vector>
  </TitlesOfParts>
  <Company>APWA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Thompson</dc:creator>
  <cp:lastModifiedBy>Ranger Kidwell-Ross</cp:lastModifiedBy>
  <cp:revision>33</cp:revision>
  <cp:lastPrinted>2019-09-04T22:35:16Z</cp:lastPrinted>
  <dcterms:created xsi:type="dcterms:W3CDTF">2019-03-21T17:11:50Z</dcterms:created>
  <dcterms:modified xsi:type="dcterms:W3CDTF">2019-09-06T19:12:15Z</dcterms:modified>
</cp:coreProperties>
</file>